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0" r:id="rId2"/>
    <p:sldId id="276" r:id="rId3"/>
    <p:sldId id="277" r:id="rId4"/>
    <p:sldId id="282" r:id="rId5"/>
    <p:sldId id="284" r:id="rId6"/>
    <p:sldId id="285" r:id="rId7"/>
    <p:sldId id="278" r:id="rId8"/>
    <p:sldId id="286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a Kampsen" initials="PK" lastIdx="2" clrIdx="0">
    <p:extLst>
      <p:ext uri="{19B8F6BF-5375-455C-9EA6-DF929625EA0E}">
        <p15:presenceInfo xmlns:p15="http://schemas.microsoft.com/office/powerpoint/2012/main" userId="S-1-5-21-559173524-2785346632-1291163253-473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2373"/>
    <a:srgbClr val="752473"/>
    <a:srgbClr val="762373"/>
    <a:srgbClr val="E0E9B1"/>
    <a:srgbClr val="A5AD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28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A1397-6F26-4C3A-8421-D2BEA50011BC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2A2F4-B8B0-4001-94F9-6B1AEC99AE9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0210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5D5F7-F597-4D30-93C6-8A0C37FFD9CE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6EFBE-0420-4D76-908F-FC94323B57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526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Einstieg über den Saisonkalender:  Wenn es um den Einkauf von Obst und Gemüse geht, wird immer wieder von Regional und Saisonal gesprochen.  Was versteht ihr unter Saison?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6EFBE-0420-4D76-908F-FC94323B571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673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6EFBE-0420-4D76-908F-FC94323B5716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3621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HW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344424" y="891737"/>
            <a:ext cx="11503152" cy="4947542"/>
          </a:xfrm>
          <a:prstGeom prst="rect">
            <a:avLst/>
          </a:prstGeom>
          <a:solidFill>
            <a:srgbClr val="E0E9B1"/>
          </a:solidFill>
          <a:ln>
            <a:solidFill>
              <a:srgbClr val="E0E9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 userDrawn="1"/>
        </p:nvSpPr>
        <p:spPr>
          <a:xfrm rot="21116925">
            <a:off x="5898097" y="1926186"/>
            <a:ext cx="5514455" cy="14984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83"/>
          <a:stretch/>
        </p:blipFill>
        <p:spPr>
          <a:xfrm>
            <a:off x="-1" y="5847907"/>
            <a:ext cx="1721926" cy="92831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417" y="6266067"/>
            <a:ext cx="1577620" cy="27368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680" y="6202886"/>
            <a:ext cx="1743073" cy="400050"/>
          </a:xfrm>
          <a:prstGeom prst="rect">
            <a:avLst/>
          </a:prstGeom>
        </p:spPr>
      </p:pic>
      <p:sp>
        <p:nvSpPr>
          <p:cNvPr id="15" name="Textfeld 14"/>
          <p:cNvSpPr txBox="1"/>
          <p:nvPr userDrawn="1"/>
        </p:nvSpPr>
        <p:spPr>
          <a:xfrm>
            <a:off x="1784417" y="5887141"/>
            <a:ext cx="1460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Montserrat ExtraLight" panose="00000300000000000000" pitchFamily="50" charset="0"/>
              </a:rPr>
              <a:t>Trägerschaft</a:t>
            </a:r>
          </a:p>
        </p:txBody>
      </p:sp>
      <p:sp>
        <p:nvSpPr>
          <p:cNvPr id="16" name="Textfeld 15"/>
          <p:cNvSpPr txBox="1"/>
          <p:nvPr userDrawn="1"/>
        </p:nvSpPr>
        <p:spPr>
          <a:xfrm>
            <a:off x="3506999" y="5885179"/>
            <a:ext cx="1460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Montserrat ExtraLight" panose="00000300000000000000" pitchFamily="50" charset="0"/>
              </a:rPr>
              <a:t>Gefördert durch</a:t>
            </a:r>
          </a:p>
        </p:txBody>
      </p:sp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89976">
                        <a14:foregroundMark x1="23767" y1="43394" x2="32417" y2="52545"/>
                        <a14:foregroundMark x1="33468" y1="62061" x2="33468" y2="62061"/>
                        <a14:foregroundMark x1="51415" y1="68970" x2="51415" y2="68970"/>
                        <a14:foregroundMark x1="57559" y1="73939" x2="57559" y2="73939"/>
                        <a14:foregroundMark x1="46564" y1="68848" x2="46564" y2="68848"/>
                        <a14:foregroundMark x1="61843" y1="70242" x2="61843" y2="70242"/>
                        <a14:foregroundMark x1="62652" y1="71576" x2="62652" y2="71576"/>
                        <a14:foregroundMark x1="63703" y1="72727" x2="63703" y2="72727"/>
                        <a14:foregroundMark x1="62975" y1="67758" x2="63379" y2="68909"/>
                        <a14:foregroundMark x1="63379" y1="69455" x2="63379" y2="69455"/>
                        <a14:foregroundMark x1="44705" y1="71576" x2="44786" y2="73030"/>
                        <a14:foregroundMark x1="44220" y1="73758" x2="44220" y2="73758"/>
                        <a14:foregroundMark x1="44220" y1="74909" x2="44220" y2="74909"/>
                        <a14:foregroundMark x1="57720" y1="76970" x2="57720" y2="76970"/>
                        <a14:foregroundMark x1="57639" y1="74485" x2="57639" y2="74485"/>
                        <a14:foregroundMark x1="57639" y1="76424" x2="57720" y2="75152"/>
                        <a14:foregroundMark x1="51011" y1="68000" x2="51011" y2="68000"/>
                        <a14:foregroundMark x1="46079" y1="65697" x2="46564" y2="68727"/>
                        <a14:foregroundMark x1="70170" y1="73939" x2="70170" y2="73939"/>
                        <a14:foregroundMark x1="70251" y1="74485" x2="70978" y2="76667"/>
                        <a14:foregroundMark x1="78577" y1="20606" x2="78577" y2="20606"/>
                        <a14:foregroundMark x1="69927" y1="10545" x2="74050" y2="15030"/>
                        <a14:foregroundMark x1="79628" y1="25576" x2="81326" y2="29758"/>
                        <a14:foregroundMark x1="16168" y1="26667" x2="19078" y2="24485"/>
                        <a14:foregroundMark x1="80032" y1="20606" x2="80032" y2="20606"/>
                        <a14:foregroundMark x1="19887" y1="24788" x2="21504" y2="26364"/>
                        <a14:backgroundMark x1="45756" y1="67030" x2="45756" y2="67030"/>
                        <a14:backgroundMark x1="45837" y1="66606" x2="45837" y2="66606"/>
                        <a14:backgroundMark x1="55133" y1="64485" x2="55780" y2="65455"/>
                        <a14:backgroundMark x1="23848" y1="22970" x2="23848" y2="22970"/>
                        <a14:backgroundMark x1="21746" y1="23273" x2="21746" y2="232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31" y="893145"/>
            <a:ext cx="5143258" cy="6858000"/>
          </a:xfrm>
          <a:prstGeom prst="rect">
            <a:avLst/>
          </a:prstGeom>
        </p:spPr>
      </p:pic>
      <p:sp>
        <p:nvSpPr>
          <p:cNvPr id="11" name="Rechteck 10"/>
          <p:cNvSpPr/>
          <p:nvPr userDrawn="1"/>
        </p:nvSpPr>
        <p:spPr>
          <a:xfrm rot="20692713">
            <a:off x="10606719" y="5610577"/>
            <a:ext cx="1600775" cy="7420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619" b="90000" l="4233" r="93298">
                        <a14:foregroundMark x1="27160" y1="78095" x2="43034" y2="39286"/>
                        <a14:foregroundMark x1="18871" y1="58810" x2="37919" y2="54286"/>
                        <a14:foregroundMark x1="13404" y1="61429" x2="19224" y2="59524"/>
                        <a14:foregroundMark x1="22575" y1="77143" x2="13404" y2="56667"/>
                        <a14:foregroundMark x1="45326" y1="50714" x2="84127" y2="35000"/>
                        <a14:foregroundMark x1="42681" y1="68095" x2="89947" y2="58333"/>
                        <a14:foregroundMark x1="42152" y1="65000" x2="88007" y2="55238"/>
                        <a14:foregroundMark x1="43034" y1="71429" x2="89947" y2="61429"/>
                        <a14:foregroundMark x1="42152" y1="64048" x2="45679" y2="68810"/>
                        <a14:foregroundMark x1="43739" y1="74048" x2="89594" y2="630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570" y="4931348"/>
            <a:ext cx="2575715" cy="190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755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979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821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0743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02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81002" y="345304"/>
            <a:ext cx="10515600" cy="1325563"/>
          </a:xfrm>
        </p:spPr>
        <p:txBody>
          <a:bodyPr/>
          <a:lstStyle>
            <a:lvl1pPr>
              <a:defRPr sz="3200">
                <a:solidFill>
                  <a:srgbClr val="752373"/>
                </a:solidFill>
                <a:latin typeface="Montserrat SemiBold" panose="00000700000000000000" pitchFamily="50" charset="0"/>
              </a:defRPr>
            </a:lvl1pPr>
          </a:lstStyle>
          <a:p>
            <a:r>
              <a:rPr lang="de-DE" dirty="0"/>
              <a:t>INHALT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5288" y="2123893"/>
            <a:ext cx="10515600" cy="4351338"/>
          </a:xfrm>
        </p:spPr>
        <p:txBody>
          <a:bodyPr>
            <a:normAutofit/>
          </a:bodyPr>
          <a:lstStyle>
            <a:lvl1pPr>
              <a:defRPr sz="1400">
                <a:solidFill>
                  <a:srgbClr val="752373"/>
                </a:solidFill>
                <a:latin typeface="Montserrat SemiBold" panose="00000700000000000000" pitchFamily="50" charset="0"/>
              </a:defRPr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619" b="90000" l="4233" r="93298">
                        <a14:foregroundMark x1="27160" y1="78095" x2="43034" y2="39286"/>
                        <a14:foregroundMark x1="18871" y1="58810" x2="37919" y2="54286"/>
                        <a14:foregroundMark x1="13404" y1="61429" x2="19224" y2="59524"/>
                        <a14:foregroundMark x1="22575" y1="77143" x2="13404" y2="56667"/>
                        <a14:foregroundMark x1="45326" y1="50714" x2="84127" y2="35000"/>
                        <a14:foregroundMark x1="42681" y1="68095" x2="89947" y2="58333"/>
                        <a14:foregroundMark x1="42152" y1="65000" x2="88007" y2="55238"/>
                        <a14:foregroundMark x1="43034" y1="71429" x2="89947" y2="61429"/>
                        <a14:foregroundMark x1="42152" y1="64048" x2="45679" y2="68810"/>
                        <a14:foregroundMark x1="43739" y1="74048" x2="89594" y2="630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570" y="4931348"/>
            <a:ext cx="2575715" cy="190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25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 rot="21116925">
            <a:off x="-265720" y="457859"/>
            <a:ext cx="5390476" cy="1294925"/>
          </a:xfrm>
          <a:prstGeom prst="rect">
            <a:avLst/>
          </a:prstGeom>
          <a:solidFill>
            <a:srgbClr val="E0E9B1"/>
          </a:solidFill>
          <a:ln>
            <a:solidFill>
              <a:srgbClr val="E0E9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29848" y="365125"/>
            <a:ext cx="10515600" cy="1325563"/>
          </a:xfrm>
        </p:spPr>
        <p:txBody>
          <a:bodyPr/>
          <a:lstStyle>
            <a:lvl1pPr>
              <a:defRPr sz="3200">
                <a:solidFill>
                  <a:srgbClr val="752373"/>
                </a:solidFill>
                <a:latin typeface="Montserrat SemiBold" panose="00000700000000000000" pitchFamily="50" charset="0"/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5288" y="2123893"/>
            <a:ext cx="10515600" cy="4351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Montserrat SemiBold" panose="00000700000000000000" pitchFamily="50" charset="0"/>
              </a:defRPr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619" b="90000" l="4233" r="93298">
                        <a14:foregroundMark x1="27160" y1="78095" x2="43034" y2="39286"/>
                        <a14:foregroundMark x1="18871" y1="58810" x2="37919" y2="54286"/>
                        <a14:foregroundMark x1="13404" y1="61429" x2="19224" y2="59524"/>
                        <a14:foregroundMark x1="22575" y1="77143" x2="13404" y2="56667"/>
                        <a14:foregroundMark x1="45326" y1="50714" x2="84127" y2="35000"/>
                        <a14:foregroundMark x1="42681" y1="68095" x2="89947" y2="58333"/>
                        <a14:foregroundMark x1="42152" y1="65000" x2="88007" y2="55238"/>
                        <a14:foregroundMark x1="43034" y1="71429" x2="89947" y2="61429"/>
                        <a14:foregroundMark x1="42152" y1="64048" x2="45679" y2="68810"/>
                        <a14:foregroundMark x1="43739" y1="74048" x2="89594" y2="630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570" y="4931348"/>
            <a:ext cx="2575715" cy="190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04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ischenüberschrift_HW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350873" y="519776"/>
            <a:ext cx="11504429" cy="5718764"/>
          </a:xfrm>
          <a:prstGeom prst="rect">
            <a:avLst/>
          </a:prstGeom>
          <a:solidFill>
            <a:srgbClr val="E0E9B1"/>
          </a:solidFill>
          <a:ln>
            <a:solidFill>
              <a:srgbClr val="E0E9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 userDrawn="1"/>
        </p:nvSpPr>
        <p:spPr>
          <a:xfrm rot="21116925">
            <a:off x="6214816" y="2288035"/>
            <a:ext cx="4313075" cy="1294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6164679" y="2191608"/>
            <a:ext cx="4538662" cy="1062038"/>
          </a:xfrm>
        </p:spPr>
        <p:txBody>
          <a:bodyPr/>
          <a:lstStyle>
            <a:lvl1pPr marL="0" indent="0">
              <a:buNone/>
              <a:defRPr>
                <a:solidFill>
                  <a:srgbClr val="752373"/>
                </a:solidFill>
                <a:latin typeface="Montserrat SemiBold" panose="00000700000000000000" pitchFamily="50" charset="0"/>
              </a:defRPr>
            </a:lvl1pPr>
            <a:lvl2pPr marL="457200" indent="0">
              <a:buNone/>
              <a:defRPr>
                <a:solidFill>
                  <a:srgbClr val="752373"/>
                </a:solidFill>
                <a:latin typeface="Montserrat SemiBold" panose="00000700000000000000" pitchFamily="50" charset="0"/>
              </a:defRPr>
            </a:lvl2pPr>
            <a:lvl3pPr marL="914400" indent="0">
              <a:buNone/>
              <a:defRPr>
                <a:solidFill>
                  <a:srgbClr val="752373"/>
                </a:solidFill>
                <a:latin typeface="Montserrat SemiBold" panose="00000700000000000000" pitchFamily="50" charset="0"/>
              </a:defRPr>
            </a:lvl3pPr>
            <a:lvl4pPr marL="1371600" indent="0">
              <a:buNone/>
              <a:defRPr>
                <a:solidFill>
                  <a:srgbClr val="752373"/>
                </a:solidFill>
                <a:latin typeface="Montserrat SemiBold" panose="00000700000000000000" pitchFamily="50" charset="0"/>
              </a:defRPr>
            </a:lvl4pPr>
            <a:lvl5pPr marL="1828800" indent="0">
              <a:buNone/>
              <a:defRPr>
                <a:solidFill>
                  <a:srgbClr val="752373"/>
                </a:solidFill>
                <a:latin typeface="Montserrat SemiBold" panose="00000700000000000000" pitchFamily="50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Rechteck 10"/>
          <p:cNvSpPr/>
          <p:nvPr userDrawn="1"/>
        </p:nvSpPr>
        <p:spPr>
          <a:xfrm rot="20692713">
            <a:off x="10606719" y="5610577"/>
            <a:ext cx="1600775" cy="7420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619" b="90000" l="4233" r="93298">
                        <a14:foregroundMark x1="27160" y1="78095" x2="43034" y2="39286"/>
                        <a14:foregroundMark x1="18871" y1="58810" x2="37919" y2="54286"/>
                        <a14:foregroundMark x1="13404" y1="61429" x2="19224" y2="59524"/>
                        <a14:foregroundMark x1="22575" y1="77143" x2="13404" y2="56667"/>
                        <a14:foregroundMark x1="45326" y1="50714" x2="84127" y2="35000"/>
                        <a14:foregroundMark x1="42681" y1="68095" x2="89947" y2="58333"/>
                        <a14:foregroundMark x1="42152" y1="65000" x2="88007" y2="55238"/>
                        <a14:foregroundMark x1="43034" y1="71429" x2="89947" y2="61429"/>
                        <a14:foregroundMark x1="42152" y1="64048" x2="45679" y2="68810"/>
                        <a14:foregroundMark x1="43739" y1="74048" x2="89594" y2="630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570" y="4931348"/>
            <a:ext cx="2575715" cy="1907937"/>
          </a:xfrm>
          <a:prstGeom prst="rect">
            <a:avLst/>
          </a:prstGeom>
        </p:spPr>
      </p:pic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 rot="21112810">
            <a:off x="-207238" y="923861"/>
            <a:ext cx="6007354" cy="4023273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29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192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585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295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074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27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9B673-34F7-4FF6-ABBC-0710EF4AF95A}" type="datetimeFigureOut">
              <a:rPr lang="de-DE" smtClean="0"/>
              <a:t>04.01.2024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F0E53-352E-4872-880C-3ECDCB9405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466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F4357D4-A602-4635-9B51-2130FFA38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282" y="1042342"/>
            <a:ext cx="8483666" cy="4773315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E1EE2BFB-D16C-4834-AA20-AA6EE0085013}"/>
              </a:ext>
            </a:extLst>
          </p:cNvPr>
          <p:cNvSpPr/>
          <p:nvPr/>
        </p:nvSpPr>
        <p:spPr>
          <a:xfrm rot="10800000" flipH="1" flipV="1">
            <a:off x="8802255" y="5555673"/>
            <a:ext cx="123766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600" dirty="0" err="1">
                <a:solidFill>
                  <a:prstClr val="white"/>
                </a:solidFill>
              </a:rPr>
              <a:t>USA-Reiseblogger@pixabay</a:t>
            </a:r>
            <a:endParaRPr lang="de-DE" sz="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404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CA63FC1F-1BF4-4CE5-8C4F-038BFFD59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128" y="1561876"/>
            <a:ext cx="4193309" cy="423579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403E721-7B36-41CE-9D2B-CD631D5A5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08" y="437451"/>
            <a:ext cx="10515600" cy="1325563"/>
          </a:xfrm>
        </p:spPr>
        <p:txBody>
          <a:bodyPr>
            <a:normAutofit/>
          </a:bodyPr>
          <a:lstStyle/>
          <a:p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Der Saisonkalender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038C6D-4257-4557-B75F-9B69D0AC8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036" y="1749362"/>
            <a:ext cx="2885297" cy="407899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1AEEDF9-2E69-4068-AAEE-E1CAB9373A13}"/>
              </a:ext>
            </a:extLst>
          </p:cNvPr>
          <p:cNvSpPr txBox="1"/>
          <p:nvPr/>
        </p:nvSpPr>
        <p:spPr>
          <a:xfrm>
            <a:off x="5394037" y="5911273"/>
            <a:ext cx="39993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/>
              <a:t>www.zehn-niedersachsen.de/thema/345_Saisonkalender</a:t>
            </a:r>
          </a:p>
        </p:txBody>
      </p:sp>
    </p:spTree>
    <p:extLst>
      <p:ext uri="{BB962C8B-B14F-4D97-AF65-F5344CB8AC3E}">
        <p14:creationId xmlns:p14="http://schemas.microsoft.com/office/powerpoint/2010/main" val="3450904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03E721-7B36-41CE-9D2B-CD631D5A5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64" y="547179"/>
            <a:ext cx="10515600" cy="1325563"/>
          </a:xfrm>
        </p:spPr>
        <p:txBody>
          <a:bodyPr>
            <a:normAutofit/>
          </a:bodyPr>
          <a:lstStyle/>
          <a:p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Fragen zum Saisonkalender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601C2DC-A08F-4099-9242-831E28AED8CA}"/>
              </a:ext>
            </a:extLst>
          </p:cNvPr>
          <p:cNvSpPr/>
          <p:nvPr/>
        </p:nvSpPr>
        <p:spPr>
          <a:xfrm>
            <a:off x="1828352" y="6235883"/>
            <a:ext cx="596233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solidFill>
                  <a:schemeClr val="bg1"/>
                </a:solidFill>
              </a:rPr>
              <a:t>/https://pixabay.com/de/illustrations/quiz-frage-r%C3%A4tsel-spielen-neon-5858940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CBEB59A-B111-4B27-AA1E-D8EF7A460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Was verstehst du unter Saison?</a:t>
            </a: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Wann haben Tomaten Saison?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Juli bis Oktober 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Welche Obstsorten haben im Oktober keine Saison?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Kirsche, Himbeere, Johannisbeere, Stachelbeere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Welche Gemüsesorten haben das ganze Jahr Saison?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Champignons, Feldsalat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00FE337-613D-4353-8FED-674BAEB53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2582" y="1026008"/>
            <a:ext cx="2221346" cy="314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2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03E721-7B36-41CE-9D2B-CD631D5A5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64" y="547179"/>
            <a:ext cx="10515600" cy="1325563"/>
          </a:xfrm>
        </p:spPr>
        <p:txBody>
          <a:bodyPr>
            <a:normAutofit/>
          </a:bodyPr>
          <a:lstStyle/>
          <a:p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Allgemeine Fragen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601C2DC-A08F-4099-9242-831E28AED8CA}"/>
              </a:ext>
            </a:extLst>
          </p:cNvPr>
          <p:cNvSpPr/>
          <p:nvPr/>
        </p:nvSpPr>
        <p:spPr>
          <a:xfrm>
            <a:off x="1828352" y="6235883"/>
            <a:ext cx="596233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solidFill>
                  <a:schemeClr val="bg1"/>
                </a:solidFill>
              </a:rPr>
              <a:t>/https://pixabay.com/de/illustrations/quiz-frage-r%C3%A4tsel-spielen-neon-5858940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CBEB59A-B111-4B27-AA1E-D8EF7A460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0" y="2043403"/>
            <a:ext cx="10577117" cy="4431827"/>
          </a:xfrm>
        </p:spPr>
        <p:txBody>
          <a:bodyPr>
            <a:norm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In welche Richtung sollte die Klinge des Messers zeigen, wenn du einen Tisch eindeckst?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 unten</a:t>
            </a:r>
            <a:b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 außen</a:t>
            </a:r>
            <a:b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 innen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Was bedeutet der Begriff „Dressing“?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6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Salatsauce </a:t>
            </a:r>
            <a:br>
              <a:rPr lang="de-DE" sz="2000" dirty="0">
                <a:solidFill>
                  <a:srgbClr val="76237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76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 Begriff aus dem Reitsport 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Welches Gericht wird geschmort?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Marmorkuchen</a:t>
            </a:r>
            <a:b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Linseneintopf</a:t>
            </a:r>
            <a:b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Gulasch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de-DE" sz="2000" dirty="0">
              <a:solidFill>
                <a:srgbClr val="752473"/>
              </a:solidFill>
            </a:endParaRPr>
          </a:p>
        </p:txBody>
      </p:sp>
      <p:sp>
        <p:nvSpPr>
          <p:cNvPr id="3" name="Pfeil: nach links 2">
            <a:extLst>
              <a:ext uri="{FF2B5EF4-FFF2-40B4-BE49-F238E27FC236}">
                <a16:creationId xmlns:a16="http://schemas.microsoft.com/office/drawing/2014/main" id="{03293C13-9D0F-4817-B45A-05FF42C89276}"/>
              </a:ext>
            </a:extLst>
          </p:cNvPr>
          <p:cNvSpPr/>
          <p:nvPr/>
        </p:nvSpPr>
        <p:spPr>
          <a:xfrm>
            <a:off x="2954647" y="3440180"/>
            <a:ext cx="621792" cy="184666"/>
          </a:xfrm>
          <a:prstGeom prst="leftArrow">
            <a:avLst/>
          </a:prstGeom>
          <a:solidFill>
            <a:srgbClr val="762373"/>
          </a:solidFill>
          <a:ln>
            <a:solidFill>
              <a:srgbClr val="762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67E8559-27F6-48F3-BF24-6F33E5F5B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6398" y="4313659"/>
            <a:ext cx="640135" cy="21947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8845E9D-E4A4-4438-81E2-28E95D008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153" y="5990880"/>
            <a:ext cx="640135" cy="2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24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03E721-7B36-41CE-9D2B-CD631D5A5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64" y="547179"/>
            <a:ext cx="10515600" cy="1325563"/>
          </a:xfrm>
        </p:spPr>
        <p:txBody>
          <a:bodyPr>
            <a:normAutofit/>
          </a:bodyPr>
          <a:lstStyle/>
          <a:p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Allgemeine Fragen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601C2DC-A08F-4099-9242-831E28AED8CA}"/>
              </a:ext>
            </a:extLst>
          </p:cNvPr>
          <p:cNvSpPr/>
          <p:nvPr/>
        </p:nvSpPr>
        <p:spPr>
          <a:xfrm>
            <a:off x="1828352" y="6235883"/>
            <a:ext cx="596233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solidFill>
                  <a:schemeClr val="bg1"/>
                </a:solidFill>
              </a:rPr>
              <a:t>/https://pixabay.com/de/illustrations/quiz-frage-r%C3%A4tsel-spielen-neon-5858940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CBEB59A-B111-4B27-AA1E-D8EF7A460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432" y="2090057"/>
            <a:ext cx="10558455" cy="4385174"/>
          </a:xfrm>
        </p:spPr>
        <p:txBody>
          <a:bodyPr>
            <a:norm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Wie solltest du Brot lagern?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4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 (atmungsaktiven) Brotkasten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Was beachtest du vor dem Einkauf?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6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Speiseplanung (Saison), Vorräte überprüfen, Angebote durchschauen…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Wofür gibst du dein Geld aus?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Unterscheide zwischen fixen (festen) und flexiblen Kosten.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 Kosten:</a:t>
            </a:r>
          </a:p>
          <a:p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Handyvertrag, Mitgliedschaft im Fitnessstudio…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 Kosten:</a:t>
            </a:r>
          </a:p>
          <a:p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Feiern gehen, Make-up, Essen gehen, Kinobesuch…</a:t>
            </a:r>
          </a:p>
          <a:p>
            <a:endParaRPr lang="de-DE" sz="2400" dirty="0"/>
          </a:p>
          <a:p>
            <a:endParaRPr lang="de-DE" sz="2000" dirty="0">
              <a:solidFill>
                <a:srgbClr val="7623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32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03E721-7B36-41CE-9D2B-CD631D5A5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64" y="519747"/>
            <a:ext cx="10515600" cy="1325563"/>
          </a:xfrm>
        </p:spPr>
        <p:txBody>
          <a:bodyPr>
            <a:normAutofit/>
          </a:bodyPr>
          <a:lstStyle/>
          <a:p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Allgemeine Fragen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601C2DC-A08F-4099-9242-831E28AED8CA}"/>
              </a:ext>
            </a:extLst>
          </p:cNvPr>
          <p:cNvSpPr/>
          <p:nvPr/>
        </p:nvSpPr>
        <p:spPr>
          <a:xfrm>
            <a:off x="1828352" y="6235883"/>
            <a:ext cx="596233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solidFill>
                  <a:schemeClr val="bg1"/>
                </a:solidFill>
              </a:rPr>
              <a:t>/https://pixabay.com/de/illustrations/quiz-frage-r%C3%A4tsel-spielen-neon-5858940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CBEB59A-B111-4B27-AA1E-D8EF7A460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288" y="1946611"/>
            <a:ext cx="10515600" cy="4351338"/>
          </a:xfrm>
        </p:spPr>
        <p:txBody>
          <a:bodyPr/>
          <a:lstStyle/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Nenne zwei Personengruppen, die durch professionelle hauswirtschaftliche Fachkräfte im Alltag unterstützt werden können.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4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Kinder in Kita oder Schule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4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Jugendliche in Wohngruppen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4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Senior*innen in der Pflegeeinrichtung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7524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Erwachsene in einem Tagungshaus</a:t>
            </a:r>
          </a:p>
          <a:p>
            <a:endParaRPr lang="de-DE" sz="2000" dirty="0">
              <a:solidFill>
                <a:srgbClr val="7524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>
              <a:solidFill>
                <a:srgbClr val="7523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20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03E721-7B36-41CE-9D2B-CD631D5A5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64" y="519747"/>
            <a:ext cx="10515600" cy="1325563"/>
          </a:xfrm>
        </p:spPr>
        <p:txBody>
          <a:bodyPr>
            <a:normAutofit/>
          </a:bodyPr>
          <a:lstStyle/>
          <a:p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Richtig oder Falsch?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601C2DC-A08F-4099-9242-831E28AED8CA}"/>
              </a:ext>
            </a:extLst>
          </p:cNvPr>
          <p:cNvSpPr/>
          <p:nvPr/>
        </p:nvSpPr>
        <p:spPr>
          <a:xfrm>
            <a:off x="1828352" y="6235883"/>
            <a:ext cx="596233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solidFill>
                  <a:schemeClr val="bg1"/>
                </a:solidFill>
              </a:rPr>
              <a:t>/https://pixabay.com/de/illustrations/quiz-frage-r%C3%A4tsel-spielen-neon-5858940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CBEB59A-B111-4B27-AA1E-D8EF7A460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762" y="2276669"/>
            <a:ext cx="10447525" cy="3902998"/>
          </a:xfrm>
        </p:spPr>
        <p:txBody>
          <a:bodyPr/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Die Ausbildung zum/ zur Hauswirtschafter*in dauert 5 Jahre. </a:t>
            </a:r>
          </a:p>
          <a:p>
            <a:r>
              <a:rPr lang="de-DE" sz="2000" dirty="0">
                <a:solidFill>
                  <a:srgbClr val="7524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Falsch 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Hauswirtschaft ist Teamarbeit.</a:t>
            </a:r>
          </a:p>
          <a:p>
            <a:r>
              <a:rPr lang="de-DE" sz="2000" dirty="0">
                <a:solidFill>
                  <a:srgbClr val="7524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Richtig 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In der Ausbildung kann man ein Auslandspraktikum machen.</a:t>
            </a:r>
          </a:p>
          <a:p>
            <a:r>
              <a:rPr lang="de-DE" sz="2000" dirty="0">
                <a:solidFill>
                  <a:srgbClr val="7524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Richtig 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Hauswirtschafter*in ist ein reiner Frauenberuf. </a:t>
            </a:r>
          </a:p>
          <a:p>
            <a:r>
              <a:rPr lang="de-DE" sz="2000" dirty="0">
                <a:solidFill>
                  <a:srgbClr val="7523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Falsch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49223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1560" y="502285"/>
            <a:ext cx="10515600" cy="1325563"/>
          </a:xfrm>
        </p:spPr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LUST AUF MEHR?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2036" y="2032000"/>
            <a:ext cx="11056285" cy="4491357"/>
          </a:xfrm>
        </p:spPr>
        <p:txBody>
          <a:bodyPr>
            <a:normAutofit/>
          </a:bodyPr>
          <a:lstStyle/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Hier gibt es Informationen zum :                      Hier gibt‘s Ausbildungsbetriebe in deiner Nähe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Ausbildungsberuf Hauswirtschafter*in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3FC1A33-53B2-457A-B1C7-B14F8D664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3108" y="3319242"/>
            <a:ext cx="2494019" cy="249401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FD1D103-96A0-4FAB-95EE-4BDEF99D68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3409" y="3429229"/>
            <a:ext cx="2380443" cy="238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225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391</Words>
  <Application>Microsoft Office PowerPoint</Application>
  <PresentationFormat>Breitbild</PresentationFormat>
  <Paragraphs>59</Paragraphs>
  <Slides>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Montserrat ExtraLight</vt:lpstr>
      <vt:lpstr>Montserrat SemiBold</vt:lpstr>
      <vt:lpstr>Wingdings</vt:lpstr>
      <vt:lpstr>Office</vt:lpstr>
      <vt:lpstr>PowerPoint-Präsentation</vt:lpstr>
      <vt:lpstr>Der Saisonkalender</vt:lpstr>
      <vt:lpstr>Fragen zum Saisonkalender</vt:lpstr>
      <vt:lpstr>Allgemeine Fragen</vt:lpstr>
      <vt:lpstr>Allgemeine Fragen </vt:lpstr>
      <vt:lpstr>Allgemeine Fragen</vt:lpstr>
      <vt:lpstr>Richtig oder Falsch?</vt:lpstr>
      <vt:lpstr>LUST AUF MEHR?</vt:lpstr>
    </vt:vector>
  </TitlesOfParts>
  <Company>Landwirtschaftkammer Niedersachen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Maren Schulze</dc:creator>
  <cp:lastModifiedBy>Angrit Bade</cp:lastModifiedBy>
  <cp:revision>137</cp:revision>
  <dcterms:created xsi:type="dcterms:W3CDTF">2021-02-03T11:44:17Z</dcterms:created>
  <dcterms:modified xsi:type="dcterms:W3CDTF">2024-01-04T11:48:07Z</dcterms:modified>
</cp:coreProperties>
</file>